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57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5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5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AE6AE-C04C-F142-A3EE-83F754827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6F2100-A968-FF49-8FE8-0D60C92B6D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EB4B6-4516-5849-B735-CBEE9AE70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94FC5-6883-9446-9DC6-1BCA089E0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70C9F-5413-7C43-B6CA-A97820DC5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231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BD212-DD3A-9F40-A0E7-5EC78DC50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58AF8-439C-7541-9491-D53AB13B0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09E1A-E2A1-3A41-A5AD-6D32191B8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C9F7E-CB05-ED4A-9D59-CD5A2B130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D0AA3-5F21-524A-A609-EC605C806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62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4645A3-F593-7444-831E-A618952EB2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ABC7E-A579-DF46-BDCD-4BA2098CC3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EB98E-27A3-2140-A3BC-15639D34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B3569-43E8-784F-84DE-E2D748424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E4E21-2C64-E548-A0E4-A4162D14A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85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10F92-799B-7F49-9DA7-FBA95F60C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67238-0A1F-0640-A6EE-49CE7C66D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CF776-BDCA-9F43-B2F2-6CD98E113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FA1E-46A7-3A44-A786-A8A6FA4B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A7829-4FAF-8049-B0C5-DD4A86547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832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8FEBA-EE11-0641-8BE1-00328F497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4E4439-3122-5A4C-8820-A3206B075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E5F71-2621-5546-A9DA-53F2CD7EA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EBE5A-8B29-A545-8C5F-2CB2FB6FD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9C5FD-11D3-314A-8FC6-011EB7C32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217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0B1CF-D6BB-FB4C-8815-CEDDF8E9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793E1-8958-3248-AB98-885517B59D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B8491E-4FEE-CA4F-B7D6-082985A32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C46D05-D692-3447-BE1F-A2C365BF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5BEB1-3C44-7546-A627-AD81CB14C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10D7A4-FA18-ED40-AE01-80F63F3AA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60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130B-AA66-C44E-822B-02E8EF89D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3A5E0-12DB-D642-B744-78A9E8DA1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AFD76-63AB-7E48-A865-9F8EA1892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8C7DA-3710-5C48-88B6-A2FA9A4301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E932DA-9E61-0E45-82E0-A1966DB92A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3F8CE8-8F54-AA42-B65A-1651AA294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C3CF4-F9CA-4542-A64D-A7E91D9B0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0D56FA-BB31-AD4D-99C2-680827518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49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C6F3E-9C39-0E4C-9F89-A2B8E2E69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50238-C33F-9C4E-B4C9-CDF3C9A7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24E9B1-AEA8-6C45-B326-BB780CD1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533AE-A715-8A4D-A6C3-C6697D4D4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37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C08F19-31E7-9040-A47B-0B0E2A6C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6E752-9D2A-C54A-B360-C75F6B3F7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EB3A2-195D-1145-9A67-DCA1C59DA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88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64ADE-E965-7546-AF8E-0296B7B6F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62AE3-3428-8041-97E7-C07C03B93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E60E0-7C0E-4840-A499-38F1F1B91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897CF8-B892-6C4C-A568-F36CFBBF7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48AF7-A715-8549-B530-B563017F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C60C6F-4FA0-3644-B6D7-42BE0A9C1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130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BFA9A-5682-E644-B0A9-7A4274059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58C648-6BC5-0D4C-A8A0-954C0258DA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9B82D1-F579-E547-B720-ECCB9F4354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B1E327-273D-0247-A524-F8C296A25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63C7C-F151-EC4C-8293-51A6F6D56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CE987A-9AA9-9047-89D4-820866B2A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281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EECA01-E061-A047-986B-460E4A8A2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2FA4E-D6F4-CD4A-B3F3-86FEABA61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1665F-FA60-F745-AD3D-8FBBAD94C8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517F6-90F5-BA47-877F-86B95938EA38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4C96A-400E-3A4C-AA15-1BC6F2925F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0F446-08DD-F645-B564-4F0B29ABA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E353E-7DBF-1E49-8B1F-211E07840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462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3" Type="http://schemas.openxmlformats.org/officeDocument/2006/relationships/hyperlink" Target="about:blank" TargetMode="External"/><Relationship Id="rId2" Type="http://schemas.openxmlformats.org/officeDocument/2006/relationships/hyperlink" Target="about:blank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about:blank" TargetMode="External"/></Relationships>
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3" Type="http://schemas.openxmlformats.org/officeDocument/2006/relationships/hyperlink" Target="about:blank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57CAC-95C0-944D-BE81-ECBF89CCEC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COUNTERFEIT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A722C9-D7D6-4B4D-AD20-BB1869D373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/>
              <a:t>LUNCH &amp; LEARN </a:t>
            </a:r>
          </a:p>
        </p:txBody>
      </p:sp>
    </p:spTree>
    <p:extLst>
      <p:ext uri="{BB962C8B-B14F-4D97-AF65-F5344CB8AC3E}">
        <p14:creationId xmlns:p14="http://schemas.microsoft.com/office/powerpoint/2010/main" val="431295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ED9B8-72CF-6B4E-BF03-2AA2BAAF3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Item Level Detail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BC7AB72-6F47-D44E-B57A-F85A91080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5673" y="1483793"/>
            <a:ext cx="9870592" cy="4549503"/>
          </a:xfrm>
        </p:spPr>
      </p:pic>
    </p:spTree>
    <p:extLst>
      <p:ext uri="{BB962C8B-B14F-4D97-AF65-F5344CB8AC3E}">
        <p14:creationId xmlns:p14="http://schemas.microsoft.com/office/powerpoint/2010/main" val="2017696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3F2E1-CBBA-7C4C-BDB5-BFDE71663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112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Category Level Detail</a:t>
            </a:r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268038C-6E9A-8D4D-A49E-A5246CA6E7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8639" y="1535067"/>
            <a:ext cx="7588666" cy="5049029"/>
          </a:xfrm>
        </p:spPr>
      </p:pic>
    </p:spTree>
    <p:extLst>
      <p:ext uri="{BB962C8B-B14F-4D97-AF65-F5344CB8AC3E}">
        <p14:creationId xmlns:p14="http://schemas.microsoft.com/office/powerpoint/2010/main" val="2637219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7E66D-6E00-0B41-922B-D5131F902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Brand Level Detail</a:t>
            </a:r>
          </a:p>
        </p:txBody>
      </p:sp>
      <p:pic>
        <p:nvPicPr>
          <p:cNvPr id="5" name="Content Placeholder 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13AD31C9-F76F-444E-990E-BAE4998B4D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2885" y="1825625"/>
            <a:ext cx="4806229" cy="4351338"/>
          </a:xfrm>
        </p:spPr>
      </p:pic>
    </p:spTree>
    <p:extLst>
      <p:ext uri="{BB962C8B-B14F-4D97-AF65-F5344CB8AC3E}">
        <p14:creationId xmlns:p14="http://schemas.microsoft.com/office/powerpoint/2010/main" val="1207003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1B6AB-A579-2C4A-A82D-354471BC0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/>
              <a:t>Thankyou!!</a:t>
            </a:r>
          </a:p>
        </p:txBody>
      </p:sp>
    </p:spTree>
    <p:extLst>
      <p:ext uri="{BB962C8B-B14F-4D97-AF65-F5344CB8AC3E}">
        <p14:creationId xmlns:p14="http://schemas.microsoft.com/office/powerpoint/2010/main" val="3793843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0CE60-F37C-C842-9867-9392E094B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65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What Are Counterfeit Items? </a:t>
            </a:r>
            <a:br>
              <a:rPr lang="en-US" dirty="0"/>
            </a:br>
            <a:r>
              <a:rPr lang="en-US" sz="2400" dirty="0"/>
              <a:t>(And why we should care)</a:t>
            </a:r>
          </a:p>
        </p:txBody>
      </p:sp>
      <p:pic>
        <p:nvPicPr>
          <p:cNvPr id="9" name="Content Placeholder 8" descr="Graphical user interface&#10;&#10;Description automatically generated">
            <a:extLst>
              <a:ext uri="{FF2B5EF4-FFF2-40B4-BE49-F238E27FC236}">
                <a16:creationId xmlns:a16="http://schemas.microsoft.com/office/drawing/2014/main" id="{AAF540D1-4AD7-BE45-935B-EB37887E82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333" y="1825625"/>
            <a:ext cx="6143362" cy="435133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1442C4-FCD4-094C-BED0-3A09BDF261E4}"/>
              </a:ext>
            </a:extLst>
          </p:cNvPr>
          <p:cNvSpPr txBox="1"/>
          <p:nvPr/>
        </p:nvSpPr>
        <p:spPr>
          <a:xfrm>
            <a:off x="7469024" y="1919629"/>
            <a:ext cx="429853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Counterfeit goods are intended to appear authentic but are fake. 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dirty="0"/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Walmart would be liable for legal suits by sellers exasperated due to the impact on their business by counterfeit sales</a:t>
            </a:r>
          </a:p>
          <a:p>
            <a:endParaRPr lang="en-US" dirty="0"/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Customers or Sellers can raise a counterfeit claim using the IP Web Form of Brand Portal - Any mention of details supporting why a product may be counterfeit and/or a test purchase placed will warrant a counterfeit investigation.</a:t>
            </a:r>
          </a:p>
        </p:txBody>
      </p:sp>
    </p:spTree>
    <p:extLst>
      <p:ext uri="{BB962C8B-B14F-4D97-AF65-F5344CB8AC3E}">
        <p14:creationId xmlns:p14="http://schemas.microsoft.com/office/powerpoint/2010/main" val="777953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32846C-1469-6A4E-A626-84947462C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CF Claim Workflow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E35A4A0-CF89-E44C-B555-BA1D6CD4B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931" y="329014"/>
            <a:ext cx="4820475" cy="619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778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8D27C-B818-E44B-8C96-193CBBB62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9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CF Claim Workflow (contd.)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1B814DE-B45B-1742-AB20-B2FABFEE3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2419" y="1088571"/>
            <a:ext cx="9374181" cy="5595253"/>
          </a:xfrm>
        </p:spPr>
      </p:pic>
    </p:spTree>
    <p:extLst>
      <p:ext uri="{BB962C8B-B14F-4D97-AF65-F5344CB8AC3E}">
        <p14:creationId xmlns:p14="http://schemas.microsoft.com/office/powerpoint/2010/main" val="2079148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0AC96-5592-D849-B9BB-64FFBB2AA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867" y="16962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Submitting Counterfeit Claims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1111C-0D1D-4B4B-B1FE-745418BFB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2144486" cy="4351338"/>
          </a:xfrm>
        </p:spPr>
        <p:txBody>
          <a:bodyPr>
            <a:normAutofit/>
          </a:bodyPr>
          <a:lstStyle/>
          <a:p>
            <a:r>
              <a:rPr lang="en-US" sz="1800" dirty="0"/>
              <a:t>Rights owners can submit IP Claims via our </a:t>
            </a:r>
            <a:r>
              <a:rPr lang="en-US" sz="1800" dirty="0">
                <a:hlinkClick r:id="rId2"/>
              </a:rPr>
              <a:t>IP Webform</a:t>
            </a:r>
            <a:r>
              <a:rPr lang="en-US" sz="1800" dirty="0"/>
              <a:t> or they can register for the </a:t>
            </a:r>
            <a:r>
              <a:rPr lang="en-US" sz="1800" dirty="0">
                <a:hlinkClick r:id="rId3"/>
              </a:rPr>
              <a:t>Brand Portal</a:t>
            </a:r>
            <a:endParaRPr lang="en-US" sz="1800" dirty="0"/>
          </a:p>
          <a:p>
            <a:r>
              <a:rPr lang="en-US" sz="1800" dirty="0"/>
              <a:t>Seller questions regarding what type of IP claim to submit can be directed to the </a:t>
            </a:r>
            <a:r>
              <a:rPr lang="en-US" sz="1800" dirty="0">
                <a:hlinkClick r:id="rId4"/>
              </a:rPr>
              <a:t>Help Center</a:t>
            </a:r>
            <a:r>
              <a:rPr lang="en-US" sz="1800" dirty="0"/>
              <a:t>.</a:t>
            </a:r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3932C21-A849-504A-AC2D-3A45025142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2687" y="1164754"/>
            <a:ext cx="8434780" cy="514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38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915F-8928-1649-B397-B3DE73C97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20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Submitting Counterfeit Claims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9774DF4-B303-1D41-BE3C-9A003C53D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3449" y="1338514"/>
            <a:ext cx="7765102" cy="4604832"/>
          </a:xfrm>
        </p:spPr>
      </p:pic>
    </p:spTree>
    <p:extLst>
      <p:ext uri="{BB962C8B-B14F-4D97-AF65-F5344CB8AC3E}">
        <p14:creationId xmlns:p14="http://schemas.microsoft.com/office/powerpoint/2010/main" val="2781497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79E5-E70A-234B-9034-E70AF0AE0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8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Counterfeit Rate (YTD) Data Flow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D379A5A-900E-9B48-B84B-5F7F90600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3717" y="1358849"/>
            <a:ext cx="9044566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AB94F6-20C6-3D42-9A10-BB2EEFDBD900}"/>
              </a:ext>
            </a:extLst>
          </p:cNvPr>
          <p:cNvSpPr txBox="1"/>
          <p:nvPr/>
        </p:nvSpPr>
        <p:spPr>
          <a:xfrm>
            <a:off x="1209282" y="5846544"/>
            <a:ext cx="101445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https://confluence.walmart.com/pages/viewpage.action?spaceKey=BGECCOMP&amp;title=Counterfeit+rate%28YTD%29+data+flow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FD4488-986E-734A-8D4B-8445D2AE42BE}"/>
              </a:ext>
            </a:extLst>
          </p:cNvPr>
          <p:cNvSpPr txBox="1"/>
          <p:nvPr/>
        </p:nvSpPr>
        <p:spPr>
          <a:xfrm>
            <a:off x="3221764" y="196553"/>
            <a:ext cx="5315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APPENDEX</a:t>
            </a:r>
          </a:p>
        </p:txBody>
      </p:sp>
    </p:spTree>
    <p:extLst>
      <p:ext uri="{BB962C8B-B14F-4D97-AF65-F5344CB8AC3E}">
        <p14:creationId xmlns:p14="http://schemas.microsoft.com/office/powerpoint/2010/main" val="3208100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27AA5-3D94-E241-97EF-BDBB1FDC9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YTD Counterfeit Rate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1CD8DF9E-C500-A04F-8BF9-830B5389E8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2887" y="1441064"/>
            <a:ext cx="8066225" cy="4667250"/>
          </a:xfrm>
        </p:spPr>
      </p:pic>
    </p:spTree>
    <p:extLst>
      <p:ext uri="{BB962C8B-B14F-4D97-AF65-F5344CB8AC3E}">
        <p14:creationId xmlns:p14="http://schemas.microsoft.com/office/powerpoint/2010/main" val="2860248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7B4B-EA81-3D4B-8FAD-3CF519CCD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CF Rate Tracking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53A2FAAD-5068-F34F-A3BC-4E250770B1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835088" cy="3214598"/>
          </a:xfrm>
        </p:spPr>
      </p:pic>
    </p:spTree>
    <p:extLst>
      <p:ext uri="{BB962C8B-B14F-4D97-AF65-F5344CB8AC3E}">
        <p14:creationId xmlns:p14="http://schemas.microsoft.com/office/powerpoint/2010/main" val="2070856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23332</TotalTime>
  <Words>197</Words>
  <Application>Microsoft Macintosh PowerPoint</Application>
  <PresentationFormat>Widescreen</PresentationFormat>
  <Paragraphs>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COUNTERFEIT DASHBOARD</vt:lpstr>
      <vt:lpstr>What Are Counterfeit Items?  (And why we should care)</vt:lpstr>
      <vt:lpstr>CF Claim Workflow</vt:lpstr>
      <vt:lpstr>CF Claim Workflow (contd.)</vt:lpstr>
      <vt:lpstr>Submitting Counterfeit Claims</vt:lpstr>
      <vt:lpstr>Submitting Counterfeit Claims</vt:lpstr>
      <vt:lpstr>Counterfeit Rate (YTD) Data Flow</vt:lpstr>
      <vt:lpstr>YTD Counterfeit Rate</vt:lpstr>
      <vt:lpstr>CF Rate Tracking</vt:lpstr>
      <vt:lpstr>Item Level Detail</vt:lpstr>
      <vt:lpstr>Category Level Detail</vt:lpstr>
      <vt:lpstr>Brand Level Detail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CF DASHBOARD</dc:title>
  <dc:creator>Shruti Tripathi - Vendor</dc:creator>
  <cp:lastModifiedBy>Shruti Tripathi - Vendor</cp:lastModifiedBy>
  <cp:revision>12</cp:revision>
  <dcterms:created xsi:type="dcterms:W3CDTF">2022-04-20T15:41:19Z</dcterms:created>
  <dcterms:modified xsi:type="dcterms:W3CDTF">2024-04-23T18:15:34Z</dcterms:modified>
</cp:coreProperties>
</file>

<file path=docProps/thumbnail.jpeg>
</file>